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2" r:id="rId3"/>
    <p:sldId id="269" r:id="rId4"/>
    <p:sldId id="273" r:id="rId5"/>
    <p:sldId id="284" r:id="rId6"/>
    <p:sldId id="275" r:id="rId7"/>
    <p:sldId id="272" r:id="rId8"/>
    <p:sldId id="285" r:id="rId9"/>
    <p:sldId id="286" r:id="rId10"/>
    <p:sldId id="287" r:id="rId11"/>
    <p:sldId id="260"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8FC"/>
    <a:srgbClr val="1BA808"/>
    <a:srgbClr val="02A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31" autoAdjust="0"/>
  </p:normalViewPr>
  <p:slideViewPr>
    <p:cSldViewPr>
      <p:cViewPr varScale="1">
        <p:scale>
          <a:sx n="64" d="100"/>
          <a:sy n="64" d="100"/>
        </p:scale>
        <p:origin x="-100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C2EDA-ED3D-4EF8-8E9D-FE8BDB065F02}" type="datetimeFigureOut">
              <a:rPr lang="zh-CN" altLang="en-US" smtClean="0"/>
              <a:pPr/>
              <a:t>2015/3/17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62709-9447-4287-B58E-FDD5CFE8D584}" type="slidenum">
              <a:rPr lang="zh-CN" altLang="en-US" smtClean="0"/>
              <a:pPr/>
              <a:t>‹#›</a:t>
            </a:fld>
            <a:endParaRPr lang="zh-CN" altLang="en-US"/>
          </a:p>
        </p:txBody>
      </p:sp>
    </p:spTree>
    <p:extLst>
      <p:ext uri="{BB962C8B-B14F-4D97-AF65-F5344CB8AC3E}">
        <p14:creationId xmlns:p14="http://schemas.microsoft.com/office/powerpoint/2010/main" val="214329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77D62709-9447-4287-B58E-FDD5CFE8D584}" type="slidenum">
              <a:rPr lang="zh-CN" altLang="en-US" smtClean="0"/>
              <a:pPr/>
              <a:t>1</a:t>
            </a:fld>
            <a:endParaRPr lang="zh-CN" altLang="en-US"/>
          </a:p>
        </p:txBody>
      </p:sp>
    </p:spTree>
    <p:extLst>
      <p:ext uri="{BB962C8B-B14F-4D97-AF65-F5344CB8AC3E}">
        <p14:creationId xmlns:p14="http://schemas.microsoft.com/office/powerpoint/2010/main" val="83072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7D62709-9447-4287-B58E-FDD5CFE8D584}" type="slidenum">
              <a:rPr lang="zh-CN" altLang="en-US" smtClean="0"/>
              <a:pPr/>
              <a:t>2</a:t>
            </a:fld>
            <a:endParaRPr lang="zh-CN" altLang="en-US"/>
          </a:p>
        </p:txBody>
      </p:sp>
    </p:spTree>
    <p:extLst>
      <p:ext uri="{BB962C8B-B14F-4D97-AF65-F5344CB8AC3E}">
        <p14:creationId xmlns:p14="http://schemas.microsoft.com/office/powerpoint/2010/main" val="410395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CA411D-42C9-47A3-99BB-182479A374A7}" type="slidenum">
              <a:rPr lang="zh-HK" altLang="en-US" smtClean="0"/>
              <a:pPr/>
              <a:t>3</a:t>
            </a:fld>
            <a:endParaRPr lang="zh-HK" altLang="en-US"/>
          </a:p>
        </p:txBody>
      </p:sp>
    </p:spTree>
    <p:extLst>
      <p:ext uri="{BB962C8B-B14F-4D97-AF65-F5344CB8AC3E}">
        <p14:creationId xmlns:p14="http://schemas.microsoft.com/office/powerpoint/2010/main" val="52541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7D62709-9447-4287-B58E-FDD5CFE8D584}" type="slidenum">
              <a:rPr lang="zh-CN" altLang="en-US" smtClean="0"/>
              <a:pPr/>
              <a:t>4</a:t>
            </a:fld>
            <a:endParaRPr lang="zh-CN" altLang="en-US"/>
          </a:p>
        </p:txBody>
      </p:sp>
    </p:spTree>
    <p:extLst>
      <p:ext uri="{BB962C8B-B14F-4D97-AF65-F5344CB8AC3E}">
        <p14:creationId xmlns:p14="http://schemas.microsoft.com/office/powerpoint/2010/main" val="305446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7D62709-9447-4287-B58E-FDD5CFE8D584}" type="slidenum">
              <a:rPr lang="zh-CN" altLang="en-US" smtClean="0"/>
              <a:pPr/>
              <a:t>6</a:t>
            </a:fld>
            <a:endParaRPr lang="zh-CN" altLang="en-US"/>
          </a:p>
        </p:txBody>
      </p:sp>
    </p:spTree>
    <p:extLst>
      <p:ext uri="{BB962C8B-B14F-4D97-AF65-F5344CB8AC3E}">
        <p14:creationId xmlns:p14="http://schemas.microsoft.com/office/powerpoint/2010/main" val="85339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7D62709-9447-4287-B58E-FDD5CFE8D584}" type="slidenum">
              <a:rPr lang="zh-CN" altLang="en-US" smtClean="0"/>
              <a:pPr/>
              <a:t>7</a:t>
            </a:fld>
            <a:endParaRPr lang="zh-CN" altLang="en-US"/>
          </a:p>
        </p:txBody>
      </p:sp>
    </p:spTree>
    <p:extLst>
      <p:ext uri="{BB962C8B-B14F-4D97-AF65-F5344CB8AC3E}">
        <p14:creationId xmlns:p14="http://schemas.microsoft.com/office/powerpoint/2010/main" val="16493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77D62709-9447-4287-B58E-FDD5CFE8D584}" type="slidenum">
              <a:rPr lang="zh-CN" altLang="en-US" smtClean="0"/>
              <a:pPr/>
              <a:t>11</a:t>
            </a:fld>
            <a:endParaRPr lang="zh-CN" altLang="en-US"/>
          </a:p>
        </p:txBody>
      </p:sp>
    </p:spTree>
    <p:extLst>
      <p:ext uri="{BB962C8B-B14F-4D97-AF65-F5344CB8AC3E}">
        <p14:creationId xmlns:p14="http://schemas.microsoft.com/office/powerpoint/2010/main" val="79292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669302"/>
          </a:xfrm>
        </p:spPr>
        <p:txBody>
          <a:bodyPr anchor="b"/>
          <a:lstStyle>
            <a:lvl1pPr algn="ctr">
              <a:defRPr sz="4000">
                <a:ln>
                  <a:noFill/>
                </a:ln>
                <a:solidFill>
                  <a:srgbClr val="0000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华文楷体"/>
                <a:ea typeface="华文楷体"/>
                <a:cs typeface="华文楷体"/>
              </a:defRPr>
            </a:lvl1pPr>
            <a:lvl2pPr>
              <a:defRPr>
                <a:latin typeface="华文楷体"/>
                <a:ea typeface="华文楷体"/>
                <a:cs typeface="华文楷体"/>
              </a:defRPr>
            </a:lvl2pPr>
            <a:lvl3pPr>
              <a:defRPr>
                <a:latin typeface="华文楷体"/>
                <a:ea typeface="华文楷体"/>
                <a:cs typeface="华文楷体"/>
              </a:defRPr>
            </a:lvl3pPr>
            <a:lvl4pPr>
              <a:defRPr>
                <a:latin typeface="华文楷体"/>
                <a:ea typeface="华文楷体"/>
                <a:cs typeface="华文楷体"/>
              </a:defRPr>
            </a:lvl4pPr>
            <a:lvl5pPr>
              <a:defRPr>
                <a:latin typeface="华文楷体"/>
                <a:ea typeface="华文楷体"/>
                <a:cs typeface="华文楷体"/>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30820CF-B880-4189-942D-D702A7CBA730}" type="datetimeFigureOut">
              <a:rPr lang="zh-CN" altLang="en-US" smtClean="0"/>
              <a:pPr/>
              <a:t>2015/3/17</a:t>
            </a:fld>
            <a:endParaRPr lang="zh-CN" altLang="en-US"/>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0C913308-F349-4B6D-A68A-DD1791B4A57B}" type="slidenum">
              <a:rPr lang="zh-CN" altLang="en-US" smtClean="0"/>
              <a:pPr/>
              <a:t>‹#›</a:t>
            </a:fld>
            <a:endParaRPr lang="zh-CN" altLang="en-US"/>
          </a:p>
        </p:txBody>
      </p:sp>
      <p:sp>
        <p:nvSpPr>
          <p:cNvPr id="10" name="Footer Placeholder 9"/>
          <p:cNvSpPr>
            <a:spLocks noGrp="1"/>
          </p:cNvSpPr>
          <p:nvPr>
            <p:ph type="ftr" sz="quarter" idx="12"/>
          </p:nvPr>
        </p:nvSpPr>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953431" y="0"/>
            <a:ext cx="19056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53430" y="5486400"/>
            <a:ext cx="190569"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zh-CN"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30820CF-B880-4189-942D-D702A7CBA730}" type="datetimeFigureOut">
              <a:rPr lang="zh-CN" altLang="en-US" smtClean="0"/>
              <a:pPr/>
              <a:t>2015/3/17</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500" b="1" kern="1200" cap="none" spc="-100" baseline="0">
          <a:ln>
            <a:noFill/>
          </a:ln>
          <a:solidFill>
            <a:srgbClr val="0000FF"/>
          </a:solidFill>
          <a:effectLst/>
          <a:latin typeface="华文楷体"/>
          <a:ea typeface="华文楷体"/>
          <a:cs typeface="华文楷体"/>
        </a:defRPr>
      </a:lvl1pPr>
    </p:titleStyle>
    <p:body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347864" y="5110336"/>
            <a:ext cx="5360640" cy="1415008"/>
          </a:xfrm>
        </p:spPr>
        <p:txBody>
          <a:bodyPr>
            <a:noAutofit/>
          </a:bodyPr>
          <a:lstStyle/>
          <a:p>
            <a:pPr algn="r"/>
            <a:r>
              <a:rPr lang="zh-TW" altLang="en-US" sz="4000" b="1" dirty="0">
                <a:solidFill>
                  <a:schemeClr val="tx1"/>
                </a:solidFill>
                <a:latin typeface="KaiTi" panose="02010609060101010101" pitchFamily="49" charset="-122"/>
                <a:ea typeface="KaiTi" panose="02010609060101010101" pitchFamily="49" charset="-122"/>
              </a:rPr>
              <a:t>香港大學化學</a:t>
            </a:r>
            <a:r>
              <a:rPr lang="zh-TW" altLang="en-US" sz="4000" b="1" dirty="0" smtClean="0">
                <a:solidFill>
                  <a:schemeClr val="tx1"/>
                </a:solidFill>
                <a:latin typeface="KaiTi" panose="02010609060101010101" pitchFamily="49" charset="-122"/>
                <a:ea typeface="KaiTi" panose="02010609060101010101" pitchFamily="49" charset="-122"/>
              </a:rPr>
              <a:t>系</a:t>
            </a:r>
            <a:endParaRPr lang="en-US" altLang="zh-TW" sz="4000" b="1" dirty="0" smtClean="0">
              <a:solidFill>
                <a:schemeClr val="tx1"/>
              </a:solidFill>
              <a:latin typeface="KaiTi" panose="02010609060101010101" pitchFamily="49" charset="-122"/>
              <a:ea typeface="KaiTi" panose="02010609060101010101" pitchFamily="49" charset="-122"/>
            </a:endParaRPr>
          </a:p>
          <a:p>
            <a:pPr algn="r"/>
            <a:r>
              <a:rPr lang="zh-TW" altLang="en-US" sz="4000" b="1" dirty="0" smtClean="0">
                <a:solidFill>
                  <a:schemeClr val="tx1"/>
                </a:solidFill>
                <a:latin typeface="KaiTi" panose="02010609060101010101" pitchFamily="49" charset="-122"/>
                <a:ea typeface="KaiTi" panose="02010609060101010101" pitchFamily="49" charset="-122"/>
              </a:rPr>
              <a:t>孫紅哲教授</a:t>
            </a:r>
            <a:endParaRPr lang="zh-CN" altLang="en-US" sz="4000" b="1" dirty="0">
              <a:latin typeface="KaiTi" panose="02010609060101010101" pitchFamily="49" charset="-122"/>
              <a:ea typeface="KaiTi" panose="02010609060101010101" pitchFamily="49" charset="-122"/>
            </a:endParaRPr>
          </a:p>
        </p:txBody>
      </p:sp>
      <p:sp>
        <p:nvSpPr>
          <p:cNvPr id="4" name="TextBox 3"/>
          <p:cNvSpPr txBox="1"/>
          <p:nvPr/>
        </p:nvSpPr>
        <p:spPr>
          <a:xfrm>
            <a:off x="323528" y="2948751"/>
            <a:ext cx="8424936" cy="1754326"/>
          </a:xfrm>
          <a:prstGeom prst="rect">
            <a:avLst/>
          </a:prstGeom>
          <a:noFill/>
        </p:spPr>
        <p:txBody>
          <a:bodyPr wrap="square" rtlCol="0">
            <a:spAutoFit/>
          </a:bodyPr>
          <a:lstStyle/>
          <a:p>
            <a:pPr algn="ctr"/>
            <a:r>
              <a:rPr lang="zh-TW" altLang="en-US" sz="3600" b="1" dirty="0">
                <a:latin typeface="KaiTi" panose="02010609060101010101" pitchFamily="49" charset="-122"/>
                <a:ea typeface="KaiTi" panose="02010609060101010101" pitchFamily="49" charset="-122"/>
                <a:cs typeface="华文楷体"/>
              </a:rPr>
              <a:t>提供低成</a:t>
            </a:r>
            <a:r>
              <a:rPr lang="zh-TW" altLang="en-US" sz="3600" b="1" dirty="0" smtClean="0">
                <a:latin typeface="KaiTi" panose="02010609060101010101" pitchFamily="49" charset="-122"/>
                <a:ea typeface="KaiTi" panose="02010609060101010101" pitchFamily="49" charset="-122"/>
                <a:cs typeface="华文楷体"/>
              </a:rPr>
              <a:t>本高</a:t>
            </a:r>
            <a:r>
              <a:rPr lang="zh-TW" altLang="en-US" sz="3600" b="1" dirty="0">
                <a:latin typeface="KaiTi" panose="02010609060101010101" pitchFamily="49" charset="-122"/>
                <a:ea typeface="KaiTi" panose="02010609060101010101" pitchFamily="49" charset="-122"/>
                <a:cs typeface="华文楷体"/>
              </a:rPr>
              <a:t>效技術</a:t>
            </a:r>
            <a:r>
              <a:rPr lang="en-US" altLang="zh-TW" sz="3600" b="1" dirty="0">
                <a:latin typeface="KaiTi" panose="02010609060101010101" pitchFamily="49" charset="-122"/>
                <a:ea typeface="KaiTi" panose="02010609060101010101" pitchFamily="49" charset="-122"/>
                <a:cs typeface="华文楷体"/>
              </a:rPr>
              <a:t/>
            </a:r>
            <a:br>
              <a:rPr lang="en-US" altLang="zh-TW" sz="3600" b="1" dirty="0">
                <a:latin typeface="KaiTi" panose="02010609060101010101" pitchFamily="49" charset="-122"/>
                <a:ea typeface="KaiTi" panose="02010609060101010101" pitchFamily="49" charset="-122"/>
                <a:cs typeface="华文楷体"/>
              </a:rPr>
            </a:br>
            <a:r>
              <a:rPr lang="zh-TW" altLang="en-US" sz="3600" b="1" dirty="0">
                <a:latin typeface="KaiTi" panose="02010609060101010101" pitchFamily="49" charset="-122"/>
                <a:ea typeface="KaiTi" panose="02010609060101010101" pitchFamily="49" charset="-122"/>
                <a:cs typeface="华文楷体"/>
              </a:rPr>
              <a:t>實時監控多項生命活</a:t>
            </a:r>
            <a:r>
              <a:rPr lang="zh-TW" altLang="en-US" sz="3600" b="1" dirty="0" smtClean="0">
                <a:latin typeface="KaiTi" panose="02010609060101010101" pitchFamily="49" charset="-122"/>
                <a:ea typeface="KaiTi" panose="02010609060101010101" pitchFamily="49" charset="-122"/>
                <a:cs typeface="华文楷体"/>
              </a:rPr>
              <a:t>動</a:t>
            </a:r>
            <a:endParaRPr lang="en-US" altLang="zh-TW" sz="3600" b="1" dirty="0" smtClean="0">
              <a:latin typeface="KaiTi" panose="02010609060101010101" pitchFamily="49" charset="-122"/>
              <a:ea typeface="KaiTi" panose="02010609060101010101" pitchFamily="49" charset="-122"/>
              <a:cs typeface="华文楷体"/>
            </a:endParaRPr>
          </a:p>
          <a:p>
            <a:pPr algn="ctr"/>
            <a:r>
              <a:rPr lang="zh-TW" altLang="en-US" sz="3600" b="1" dirty="0" smtClean="0">
                <a:latin typeface="KaiTi" panose="02010609060101010101" pitchFamily="49" charset="-122"/>
                <a:ea typeface="KaiTi" panose="02010609060101010101" pitchFamily="49" charset="-122"/>
                <a:cs typeface="华文楷体"/>
              </a:rPr>
              <a:t>便</a:t>
            </a:r>
            <a:r>
              <a:rPr lang="zh-TW" altLang="en-US" sz="3600" b="1" dirty="0">
                <a:latin typeface="KaiTi" panose="02010609060101010101" pitchFamily="49" charset="-122"/>
                <a:ea typeface="KaiTi" panose="02010609060101010101" pitchFamily="49" charset="-122"/>
                <a:cs typeface="华文楷体"/>
              </a:rPr>
              <a:t>利藥物開發</a:t>
            </a:r>
            <a:endParaRPr lang="en-US" sz="3600" b="1" dirty="0">
              <a:latin typeface="KaiTi" panose="02010609060101010101" pitchFamily="49" charset="-122"/>
              <a:ea typeface="KaiTi" panose="02010609060101010101" pitchFamily="49" charset="-122"/>
              <a:cs typeface="华文楷体"/>
            </a:endParaRPr>
          </a:p>
        </p:txBody>
      </p:sp>
      <p:pic>
        <p:nvPicPr>
          <p:cNvPr id="5" name="Picture 4" descr="HKU.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8132"/>
            <a:ext cx="1204812" cy="1360668"/>
          </a:xfrm>
          <a:prstGeom prst="rect">
            <a:avLst/>
          </a:prstGeom>
        </p:spPr>
      </p:pic>
      <p:sp>
        <p:nvSpPr>
          <p:cNvPr id="7" name="TextBox 6"/>
          <p:cNvSpPr txBox="1"/>
          <p:nvPr/>
        </p:nvSpPr>
        <p:spPr>
          <a:xfrm>
            <a:off x="356423" y="1785010"/>
            <a:ext cx="8392041" cy="707886"/>
          </a:xfrm>
          <a:prstGeom prst="rect">
            <a:avLst/>
          </a:prstGeom>
          <a:noFill/>
        </p:spPr>
        <p:txBody>
          <a:bodyPr wrap="none" rtlCol="0">
            <a:spAutoFit/>
          </a:bodyPr>
          <a:lstStyle/>
          <a:p>
            <a:r>
              <a:rPr lang="zh-TW" altLang="en-US" sz="4000" b="1" dirty="0">
                <a:latin typeface="KaiTi" panose="02010609060101010101" pitchFamily="49" charset="-122"/>
                <a:ea typeface="KaiTi" panose="02010609060101010101" pitchFamily="49" charset="-122"/>
              </a:rPr>
              <a:t>港大化學系成功研發出新型螢光探針</a:t>
            </a:r>
            <a:endParaRPr lang="en-US" sz="4000" b="1" dirty="0">
              <a:latin typeface="KaiTi" panose="02010609060101010101" pitchFamily="49" charset="-122"/>
              <a:ea typeface="KaiTi"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40960" cy="936104"/>
          </a:xfrm>
        </p:spPr>
        <p:txBody>
          <a:bodyPr/>
          <a:lstStyle/>
          <a:p>
            <a:r>
              <a:rPr lang="zh-TW" altLang="en-US" sz="3700" dirty="0" smtClean="0">
                <a:latin typeface="KaiTi" panose="02010609060101010101" pitchFamily="49" charset="-122"/>
                <a:ea typeface="KaiTi" panose="02010609060101010101" pitchFamily="49" charset="-122"/>
              </a:rPr>
              <a:t>新型螢光探針</a:t>
            </a:r>
            <a:r>
              <a:rPr lang="zh-CN" altLang="en-US" sz="3700" dirty="0">
                <a:latin typeface="KaiTi" panose="02010609060101010101" pitchFamily="49" charset="-122"/>
                <a:ea typeface="KaiTi" panose="02010609060101010101" pitchFamily="49" charset="-122"/>
              </a:rPr>
              <a:t>迅速</a:t>
            </a:r>
            <a:r>
              <a:rPr lang="zh-TW" altLang="en-US" sz="3700" dirty="0" smtClean="0">
                <a:latin typeface="KaiTi" panose="02010609060101010101" pitchFamily="49" charset="-122"/>
                <a:ea typeface="KaiTi" panose="02010609060101010101" pitchFamily="49" charset="-122"/>
              </a:rPr>
              <a:t>被受關注</a:t>
            </a:r>
            <a:endParaRPr lang="en-US" sz="3700" dirty="0">
              <a:latin typeface="KaiTi" panose="02010609060101010101" pitchFamily="49" charset="-122"/>
              <a:ea typeface="KaiTi" panose="02010609060101010101" pitchFamily="49" charset="-122"/>
            </a:endParaRPr>
          </a:p>
        </p:txBody>
      </p:sp>
      <p:pic>
        <p:nvPicPr>
          <p:cNvPr id="4" name="Picture 3" descr="pnas_stat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896740"/>
            <a:ext cx="5486400" cy="1892300"/>
          </a:xfrm>
          <a:prstGeom prst="rect">
            <a:avLst/>
          </a:prstGeom>
        </p:spPr>
      </p:pic>
      <p:pic>
        <p:nvPicPr>
          <p:cNvPr id="5" name="Picture 4" descr="pnas_stat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365104"/>
            <a:ext cx="5486400" cy="1701800"/>
          </a:xfrm>
          <a:prstGeom prst="rect">
            <a:avLst/>
          </a:prstGeom>
        </p:spPr>
      </p:pic>
      <p:sp>
        <p:nvSpPr>
          <p:cNvPr id="6" name="Content Placeholder 5"/>
          <p:cNvSpPr txBox="1">
            <a:spLocks/>
          </p:cNvSpPr>
          <p:nvPr/>
        </p:nvSpPr>
        <p:spPr>
          <a:xfrm>
            <a:off x="107504" y="1412776"/>
            <a:ext cx="8640960" cy="864096"/>
          </a:xfrm>
          <a:prstGeom prst="rect">
            <a:avLst/>
          </a:prstGeom>
        </p:spPr>
        <p:txBody>
          <a:bodyPr>
            <a:noAutofit/>
          </a:bodyPr>
          <a:lst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zh-TW" altLang="en-US" sz="3000" b="1" dirty="0" smtClean="0">
                <a:latin typeface="KaiTi" panose="02010609060101010101" pitchFamily="49" charset="-122"/>
                <a:ea typeface="KaiTi" panose="02010609060101010101" pitchFamily="49" charset="-122"/>
              </a:rPr>
              <a:t> 被評為美國國家科學院院刊優異研究的頭百分之二十內</a:t>
            </a:r>
            <a:endParaRPr lang="en-US" altLang="zh-TW" sz="3000" b="1" dirty="0" smtClean="0">
              <a:latin typeface="KaiTi" panose="02010609060101010101" pitchFamily="49" charset="-122"/>
              <a:ea typeface="KaiTi" panose="02010609060101010101" pitchFamily="49" charset="-122"/>
            </a:endParaRPr>
          </a:p>
        </p:txBody>
      </p:sp>
      <p:sp>
        <p:nvSpPr>
          <p:cNvPr id="7" name="Content Placeholder 5"/>
          <p:cNvSpPr txBox="1">
            <a:spLocks/>
          </p:cNvSpPr>
          <p:nvPr/>
        </p:nvSpPr>
        <p:spPr>
          <a:xfrm>
            <a:off x="179512" y="3933056"/>
            <a:ext cx="8496944" cy="864096"/>
          </a:xfrm>
          <a:prstGeom prst="rect">
            <a:avLst/>
          </a:prstGeom>
        </p:spPr>
        <p:txBody>
          <a:bodyPr>
            <a:normAutofit/>
          </a:bodyPr>
          <a:lst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zh-TW" altLang="en-US" sz="3000" b="1" dirty="0" smtClean="0">
                <a:latin typeface="KaiTi" panose="02010609060101010101" pitchFamily="49" charset="-122"/>
                <a:ea typeface="KaiTi" panose="02010609060101010101" pitchFamily="49" charset="-122"/>
              </a:rPr>
              <a:t> 被評為同期合計研究中的前百分之十內</a:t>
            </a:r>
            <a:endParaRPr lang="en-US" altLang="zh-TW" sz="3000" b="1" dirty="0" smtClean="0">
              <a:latin typeface="KaiTi" panose="02010609060101010101" pitchFamily="49" charset="-122"/>
              <a:ea typeface="KaiTi" panose="02010609060101010101" pitchFamily="49" charset="-122"/>
            </a:endParaRPr>
          </a:p>
        </p:txBody>
      </p:sp>
      <p:sp>
        <p:nvSpPr>
          <p:cNvPr id="8" name="Content Placeholder 5"/>
          <p:cNvSpPr txBox="1">
            <a:spLocks/>
          </p:cNvSpPr>
          <p:nvPr/>
        </p:nvSpPr>
        <p:spPr>
          <a:xfrm>
            <a:off x="107504" y="6093296"/>
            <a:ext cx="8712968" cy="764704"/>
          </a:xfrm>
          <a:prstGeom prst="rect">
            <a:avLst/>
          </a:prstGeom>
        </p:spPr>
        <p:txBody>
          <a:bodyPr>
            <a:noAutofit/>
          </a:bodyPr>
          <a:lst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zh-TW" altLang="en-US" sz="3000" b="1" dirty="0" smtClean="0">
                <a:latin typeface="KaiTi" panose="02010609060101010101" pitchFamily="49" charset="-122"/>
                <a:ea typeface="KaiTi" panose="02010609060101010101" pitchFamily="49" charset="-122"/>
              </a:rPr>
              <a:t>已正和全球各地超過</a:t>
            </a:r>
            <a:r>
              <a:rPr lang="en-US" altLang="zh-TW" sz="3000" b="1" dirty="0" smtClean="0">
                <a:latin typeface="KaiTi" panose="02010609060101010101" pitchFamily="49" charset="-122"/>
                <a:ea typeface="KaiTi" panose="02010609060101010101" pitchFamily="49" charset="-122"/>
              </a:rPr>
              <a:t>10</a:t>
            </a:r>
            <a:r>
              <a:rPr lang="zh-TW" altLang="en-US" sz="3000" b="1" dirty="0" smtClean="0">
                <a:latin typeface="KaiTi" panose="02010609060101010101" pitchFamily="49" charset="-122"/>
                <a:ea typeface="KaiTi" panose="02010609060101010101" pitchFamily="49" charset="-122"/>
              </a:rPr>
              <a:t>項科研項目討論合作機會</a:t>
            </a:r>
            <a:endParaRPr lang="en-US" altLang="zh-TW" sz="3000" b="1"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584951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116632"/>
            <a:ext cx="7620000" cy="792088"/>
          </a:xfrm>
        </p:spPr>
        <p:txBody>
          <a:bodyPr/>
          <a:lstStyle/>
          <a:p>
            <a:r>
              <a:rPr lang="zh-TW" altLang="en-US" sz="4800" dirty="0">
                <a:latin typeface="KaiTi" panose="02010609060101010101" pitchFamily="49" charset="-122"/>
                <a:ea typeface="KaiTi" panose="02010609060101010101" pitchFamily="49" charset="-122"/>
              </a:rPr>
              <a:t>跨學科研究團隊</a:t>
            </a:r>
            <a:r>
              <a:rPr lang="en-US" sz="4800" dirty="0">
                <a:latin typeface="KaiTi" panose="02010609060101010101" pitchFamily="49" charset="-122"/>
                <a:ea typeface="KaiTi" panose="02010609060101010101" pitchFamily="49" charset="-122"/>
              </a:rPr>
              <a:t> </a:t>
            </a:r>
          </a:p>
        </p:txBody>
      </p:sp>
      <p:sp>
        <p:nvSpPr>
          <p:cNvPr id="21" name="Content Placeholder 2"/>
          <p:cNvSpPr txBox="1">
            <a:spLocks/>
          </p:cNvSpPr>
          <p:nvPr/>
        </p:nvSpPr>
        <p:spPr>
          <a:xfrm>
            <a:off x="107504" y="4797152"/>
            <a:ext cx="8712968" cy="1872208"/>
          </a:xfrm>
          <a:prstGeom prst="rect">
            <a:avLst/>
          </a:prstGeom>
        </p:spPr>
        <p:txBody>
          <a:bodyPr>
            <a:noAutofit/>
          </a:bodyPr>
          <a:lst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zh-TW" altLang="en-US" sz="2600" b="1" dirty="0" smtClean="0">
                <a:latin typeface="KaiTi" panose="02010609060101010101" pitchFamily="49" charset="-122"/>
                <a:ea typeface="KaiTi" panose="02010609060101010101" pitchFamily="49" charset="-122"/>
              </a:rPr>
              <a:t>生物科學學院蔡美蓮教授</a:t>
            </a:r>
            <a:endParaRPr lang="en-US" altLang="zh-TW" sz="2600" b="1" dirty="0" smtClean="0">
              <a:latin typeface="KaiTi" panose="02010609060101010101" pitchFamily="49" charset="-122"/>
              <a:ea typeface="KaiTi" panose="02010609060101010101" pitchFamily="49" charset="-122"/>
            </a:endParaRPr>
          </a:p>
          <a:p>
            <a:r>
              <a:rPr lang="zh-TW" altLang="en-US" sz="2600" b="1" dirty="0" smtClean="0">
                <a:latin typeface="KaiTi" panose="02010609060101010101" pitchFamily="49" charset="-122"/>
                <a:ea typeface="KaiTi" panose="02010609060101010101" pitchFamily="49" charset="-122"/>
              </a:rPr>
              <a:t>生物化學</a:t>
            </a:r>
            <a:r>
              <a:rPr lang="zh-TW" altLang="en-US" sz="2600" b="1" dirty="0">
                <a:latin typeface="KaiTi" panose="02010609060101010101" pitchFamily="49" charset="-122"/>
                <a:ea typeface="KaiTi" panose="02010609060101010101" pitchFamily="49" charset="-122"/>
              </a:rPr>
              <a:t>系</a:t>
            </a:r>
            <a:r>
              <a:rPr lang="en-US" sz="2600" b="1" dirty="0">
                <a:latin typeface="KaiTi" panose="02010609060101010101" pitchFamily="49" charset="-122"/>
                <a:ea typeface="KaiTi" panose="02010609060101010101" pitchFamily="49" charset="-122"/>
              </a:rPr>
              <a:t>Julian A. Tanner</a:t>
            </a:r>
            <a:r>
              <a:rPr lang="zh-TW" altLang="en-US" sz="2600" b="1" dirty="0" smtClean="0">
                <a:latin typeface="KaiTi" panose="02010609060101010101" pitchFamily="49" charset="-122"/>
                <a:ea typeface="KaiTi" panose="02010609060101010101" pitchFamily="49" charset="-122"/>
              </a:rPr>
              <a:t>和錢程民博士</a:t>
            </a:r>
            <a:endParaRPr lang="en-US" altLang="zh-TW" sz="2600" b="1" dirty="0" smtClean="0">
              <a:latin typeface="KaiTi" panose="02010609060101010101" pitchFamily="49" charset="-122"/>
              <a:ea typeface="KaiTi" panose="02010609060101010101" pitchFamily="49" charset="-122"/>
            </a:endParaRPr>
          </a:p>
          <a:p>
            <a:r>
              <a:rPr lang="zh-TW" altLang="en-US" sz="2600" b="1" dirty="0" smtClean="0">
                <a:latin typeface="KaiTi" panose="02010609060101010101" pitchFamily="49" charset="-122"/>
                <a:ea typeface="KaiTi" panose="02010609060101010101" pitchFamily="49" charset="-122"/>
              </a:rPr>
              <a:t>鳴謝：香港研究資</a:t>
            </a:r>
            <a:r>
              <a:rPr lang="zh-TW" altLang="en-US" sz="2600" b="1" dirty="0">
                <a:latin typeface="KaiTi" panose="02010609060101010101" pitchFamily="49" charset="-122"/>
                <a:ea typeface="KaiTi" panose="02010609060101010101" pitchFamily="49" charset="-122"/>
              </a:rPr>
              <a:t>助局、香港大學綜合生物學新興策略性研究領域計劃及黃乾利辛烱僖基金（植物生物技術學）</a:t>
            </a:r>
            <a:r>
              <a:rPr lang="en-US" sz="2600" b="1" dirty="0">
                <a:latin typeface="KaiTi" panose="02010609060101010101" pitchFamily="49" charset="-122"/>
                <a:ea typeface="KaiTi" panose="02010609060101010101" pitchFamily="49" charset="-122"/>
              </a:rPr>
              <a:t> </a:t>
            </a:r>
            <a:endParaRPr lang="en-US" altLang="zh-HK" sz="2600" b="1" dirty="0">
              <a:latin typeface="KaiTi" panose="02010609060101010101" pitchFamily="49" charset="-122"/>
              <a:ea typeface="KaiTi" panose="02010609060101010101" pitchFamily="49"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012971"/>
            <a:ext cx="5832648" cy="36235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964488" cy="1259632"/>
          </a:xfrm>
        </p:spPr>
        <p:txBody>
          <a:bodyPr>
            <a:normAutofit/>
          </a:bodyPr>
          <a:lstStyle/>
          <a:p>
            <a:r>
              <a:rPr lang="zh-TW" altLang="en-US" sz="4000" dirty="0" smtClean="0">
                <a:latin typeface="KaiTi" panose="02010609060101010101" pitchFamily="49" charset="-122"/>
                <a:ea typeface="KaiTi" panose="02010609060101010101" pitchFamily="49" charset="-122"/>
              </a:rPr>
              <a:t>螢光蛋白技術：</a:t>
            </a:r>
            <a:r>
              <a:rPr lang="zh-CN" altLang="en-US" sz="4000" dirty="0">
                <a:latin typeface="KaiTi" panose="02010609060101010101" pitchFamily="49" charset="-122"/>
                <a:ea typeface="KaiTi" panose="02010609060101010101" pitchFamily="49" charset="-122"/>
              </a:rPr>
              <a:t>看</a:t>
            </a:r>
            <a:r>
              <a:rPr lang="zh-CN" altLang="en-US" sz="4000" dirty="0" smtClean="0">
                <a:latin typeface="KaiTi" panose="02010609060101010101" pitchFamily="49" charset="-122"/>
                <a:ea typeface="KaiTi" panose="02010609060101010101" pitchFamily="49" charset="-122"/>
              </a:rPr>
              <a:t>見細胞內部</a:t>
            </a:r>
            <a:endParaRPr lang="zh-CN" altLang="en-US" sz="4000" b="1" dirty="0">
              <a:latin typeface="KaiTi" panose="02010609060101010101" pitchFamily="49" charset="-122"/>
              <a:ea typeface="KaiTi" panose="02010609060101010101" pitchFamily="49" charset="-122"/>
            </a:endParaRPr>
          </a:p>
        </p:txBody>
      </p:sp>
      <p:sp>
        <p:nvSpPr>
          <p:cNvPr id="6" name="内容占位符 5"/>
          <p:cNvSpPr>
            <a:spLocks noGrp="1"/>
          </p:cNvSpPr>
          <p:nvPr>
            <p:ph sz="half" idx="1"/>
          </p:nvPr>
        </p:nvSpPr>
        <p:spPr>
          <a:xfrm>
            <a:off x="4283968" y="6237312"/>
            <a:ext cx="4495800" cy="360040"/>
          </a:xfrm>
        </p:spPr>
        <p:txBody>
          <a:bodyPr>
            <a:noAutofit/>
          </a:bodyPr>
          <a:lstStyle/>
          <a:p>
            <a:pPr algn="r">
              <a:buNone/>
            </a:pPr>
            <a:r>
              <a:rPr lang="en-US" altLang="zh-CN" sz="2400" dirty="0" smtClean="0"/>
              <a:t> </a:t>
            </a:r>
            <a:r>
              <a:rPr lang="en-US" altLang="zh-CN" sz="2400" i="1" dirty="0" smtClean="0"/>
              <a:t>Science </a:t>
            </a:r>
            <a:r>
              <a:rPr lang="en-US" altLang="zh-CN" sz="2400" b="1" dirty="0" smtClean="0"/>
              <a:t>312</a:t>
            </a:r>
            <a:r>
              <a:rPr lang="en-US" altLang="zh-CN" sz="2400" dirty="0" smtClean="0"/>
              <a:t>,  217-224 (2006)</a:t>
            </a:r>
            <a:endParaRPr lang="zh-CN" altLang="en-US" sz="2400" dirty="0"/>
          </a:p>
        </p:txBody>
      </p:sp>
      <p:sp>
        <p:nvSpPr>
          <p:cNvPr id="3" name="Content Placeholder 2"/>
          <p:cNvSpPr>
            <a:spLocks noGrp="1"/>
          </p:cNvSpPr>
          <p:nvPr>
            <p:ph sz="half" idx="2"/>
          </p:nvPr>
        </p:nvSpPr>
        <p:spPr>
          <a:xfrm>
            <a:off x="0" y="4581128"/>
            <a:ext cx="9036496" cy="1944216"/>
          </a:xfrm>
        </p:spPr>
        <p:txBody>
          <a:bodyPr>
            <a:normAutofit/>
          </a:bodyPr>
          <a:lstStyle/>
          <a:p>
            <a:pPr marL="514350" indent="-400050">
              <a:buNone/>
            </a:pPr>
            <a:r>
              <a:rPr lang="zh-TW" altLang="en-US" sz="2000" b="1" dirty="0">
                <a:solidFill>
                  <a:srgbClr val="2E38FC"/>
                </a:solidFill>
                <a:latin typeface="KaiTi" panose="02010609060101010101" pitchFamily="49" charset="-122"/>
                <a:ea typeface="KaiTi" panose="02010609060101010101" pitchFamily="49" charset="-122"/>
                <a:sym typeface="Wingdings 2" panose="05020102010507070707" pitchFamily="18" charset="2"/>
              </a:rPr>
              <a:t></a:t>
            </a:r>
            <a:r>
              <a:rPr lang="zh-TW" altLang="en-US" sz="2700" b="1" dirty="0" smtClean="0">
                <a:latin typeface="KaiTi" panose="02010609060101010101" pitchFamily="49" charset="-122"/>
                <a:ea typeface="KaiTi" panose="02010609060101010101" pitchFamily="49" charset="-122"/>
                <a:sym typeface="Wingdings 2" panose="05020102010507070707" pitchFamily="18" charset="2"/>
              </a:rPr>
              <a:t> </a:t>
            </a:r>
            <a:r>
              <a:rPr lang="zh-TW" altLang="en-US" sz="2700" b="1" dirty="0" smtClean="0">
                <a:latin typeface="KaiTi" panose="02010609060101010101" pitchFamily="49" charset="-122"/>
                <a:ea typeface="KaiTi" panose="02010609060101010101" pitchFamily="49" charset="-122"/>
              </a:rPr>
              <a:t>錢永健等三位教授由於發現並促使螢光蛋白可被廣泛應用在醫學及生物學上，而於</a:t>
            </a:r>
            <a:r>
              <a:rPr lang="en-US" sz="2700" b="1" dirty="0" smtClean="0">
                <a:latin typeface="KaiTi" panose="02010609060101010101" pitchFamily="49" charset="-122"/>
                <a:ea typeface="KaiTi" panose="02010609060101010101" pitchFamily="49" charset="-122"/>
              </a:rPr>
              <a:t>2008</a:t>
            </a:r>
            <a:r>
              <a:rPr lang="zh-TW" altLang="en-US" sz="2700" b="1" dirty="0" smtClean="0">
                <a:latin typeface="KaiTi" panose="02010609060101010101" pitchFamily="49" charset="-122"/>
                <a:ea typeface="KaiTi" panose="02010609060101010101" pitchFamily="49" charset="-122"/>
              </a:rPr>
              <a:t>年獲得諾貝爾化學獎</a:t>
            </a:r>
            <a:endParaRPr lang="en-US" altLang="zh-TW" sz="2700" b="1" dirty="0" smtClean="0">
              <a:latin typeface="KaiTi" panose="02010609060101010101" pitchFamily="49" charset="-122"/>
              <a:ea typeface="KaiTi" panose="02010609060101010101" pitchFamily="49" charset="-122"/>
            </a:endParaRPr>
          </a:p>
          <a:p>
            <a:pPr marL="514350" indent="-400050">
              <a:buNone/>
            </a:pPr>
            <a:r>
              <a:rPr lang="zh-TW" altLang="en-US" sz="2400" b="1" dirty="0" smtClean="0">
                <a:solidFill>
                  <a:srgbClr val="2E38FC"/>
                </a:solidFill>
                <a:latin typeface="KaiTi" panose="02010609060101010101" pitchFamily="49" charset="-122"/>
                <a:ea typeface="KaiTi" panose="02010609060101010101" pitchFamily="49" charset="-122"/>
                <a:sym typeface="Wingdings 2" panose="05020102010507070707" pitchFamily="18" charset="2"/>
              </a:rPr>
              <a:t> </a:t>
            </a:r>
            <a:r>
              <a:rPr lang="zh-TW" altLang="en-US" sz="2700" b="1" dirty="0" smtClean="0">
                <a:latin typeface="KaiTi" panose="02010609060101010101" pitchFamily="49" charset="-122"/>
                <a:ea typeface="KaiTi" panose="02010609060101010101" pitchFamily="49" charset="-122"/>
              </a:rPr>
              <a:t>局限：體積較大，可能影響標記蛋白的功能和活動</a:t>
            </a:r>
            <a:endParaRPr lang="en-US" sz="2700" b="1" dirty="0">
              <a:latin typeface="KaiTi" panose="02010609060101010101" pitchFamily="49" charset="-122"/>
              <a:ea typeface="KaiTi" panose="02010609060101010101" pitchFamily="49" charset="-122"/>
            </a:endParaRPr>
          </a:p>
        </p:txBody>
      </p:sp>
      <p:pic>
        <p:nvPicPr>
          <p:cNvPr id="5" name="Picture 2"/>
          <p:cNvPicPr>
            <a:picLocks noChangeAspect="1" noChangeArrowheads="1"/>
          </p:cNvPicPr>
          <p:nvPr/>
        </p:nvPicPr>
        <p:blipFill>
          <a:blip r:embed="rId3" cstate="print"/>
          <a:srcRect/>
          <a:stretch>
            <a:fillRect/>
          </a:stretch>
        </p:blipFill>
        <p:spPr bwMode="auto">
          <a:xfrm>
            <a:off x="4067944" y="1268760"/>
            <a:ext cx="3528392" cy="3153310"/>
          </a:xfrm>
          <a:prstGeom prst="rect">
            <a:avLst/>
          </a:prstGeom>
          <a:noFill/>
          <a:ln w="9525">
            <a:noFill/>
            <a:miter lim="800000"/>
            <a:headEnd/>
            <a:tailEnd/>
          </a:ln>
        </p:spPr>
      </p:pic>
      <p:pic>
        <p:nvPicPr>
          <p:cNvPr id="1026" name="Picture 2" descr="http://i1233.photobucket.com/albums/ff392/99tank/2029988_224751031747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887"/>
          <a:stretch/>
        </p:blipFill>
        <p:spPr bwMode="auto">
          <a:xfrm>
            <a:off x="467545" y="1334554"/>
            <a:ext cx="3096344" cy="2958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17632" cy="1008112"/>
          </a:xfrm>
        </p:spPr>
        <p:txBody>
          <a:bodyPr>
            <a:noAutofit/>
          </a:bodyPr>
          <a:lstStyle/>
          <a:p>
            <a:r>
              <a:rPr lang="zh-TW" altLang="en-US" sz="3600" b="1" dirty="0" smtClean="0">
                <a:latin typeface="KaiTi" panose="02010609060101010101" pitchFamily="49" charset="-122"/>
                <a:ea typeface="KaiTi" panose="02010609060101010101" pitchFamily="49" charset="-122"/>
              </a:rPr>
              <a:t>港大化學系新突破：新型小分子螢光探針</a:t>
            </a:r>
            <a:endParaRPr lang="zh-HK" altLang="en-US" sz="3600" b="1"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0" y="4005064"/>
            <a:ext cx="9144000" cy="2554531"/>
          </a:xfrm>
        </p:spPr>
        <p:txBody>
          <a:bodyPr>
            <a:normAutofit/>
          </a:bodyPr>
          <a:lstStyle/>
          <a:p>
            <a:pPr marL="114300" indent="0">
              <a:buNone/>
            </a:pPr>
            <a:r>
              <a:rPr lang="zh-TW" altLang="en-US" sz="3200" b="1" dirty="0" smtClean="0">
                <a:latin typeface="KaiTi" panose="02010609060101010101" pitchFamily="49" charset="-122"/>
                <a:ea typeface="KaiTi" panose="02010609060101010101" pitchFamily="49" charset="-122"/>
              </a:rPr>
              <a:t>特點：</a:t>
            </a:r>
            <a:endParaRPr lang="en-US" altLang="zh-TW" sz="2700" b="1" dirty="0" smtClean="0">
              <a:latin typeface="KaiTi" panose="02010609060101010101" pitchFamily="49" charset="-122"/>
              <a:ea typeface="KaiTi" panose="02010609060101010101" pitchFamily="49" charset="-122"/>
            </a:endParaRPr>
          </a:p>
          <a:p>
            <a:pPr marL="868680" lvl="1" indent="-457200">
              <a:buFont typeface="+mj-lt"/>
              <a:buAutoNum type="arabicPeriod"/>
            </a:pPr>
            <a:r>
              <a:rPr lang="zh-TW" altLang="en-US" sz="2600" b="1" dirty="0" smtClean="0">
                <a:latin typeface="KaiTi" panose="02010609060101010101" pitchFamily="49" charset="-122"/>
                <a:ea typeface="KaiTi" panose="02010609060101010101" pitchFamily="49" charset="-122"/>
              </a:rPr>
              <a:t>良好膜</a:t>
            </a:r>
            <a:r>
              <a:rPr lang="zh-CN" altLang="en-US" sz="2600" b="1" dirty="0" smtClean="0">
                <a:latin typeface="KaiTi" panose="02010609060101010101" pitchFamily="49" charset="-122"/>
                <a:ea typeface="KaiTi" panose="02010609060101010101" pitchFamily="49" charset="-122"/>
              </a:rPr>
              <a:t>滲</a:t>
            </a:r>
            <a:r>
              <a:rPr lang="zh-TW" altLang="en-US" sz="2600" b="1" dirty="0" smtClean="0">
                <a:latin typeface="KaiTi" panose="02010609060101010101" pitchFamily="49" charset="-122"/>
                <a:ea typeface="KaiTi" panose="02010609060101010101" pitchFamily="49" charset="-122"/>
              </a:rPr>
              <a:t>透性 － 高效、快速</a:t>
            </a:r>
            <a:r>
              <a:rPr lang="zh-CN" altLang="en-US" sz="2600" b="1" dirty="0">
                <a:latin typeface="KaiTi" panose="02010609060101010101" pitchFamily="49" charset="-122"/>
                <a:ea typeface="KaiTi" panose="02010609060101010101" pitchFamily="49" charset="-122"/>
              </a:rPr>
              <a:t>進</a:t>
            </a:r>
            <a:r>
              <a:rPr lang="zh-CN" altLang="en-US" sz="2600" b="1" dirty="0" smtClean="0">
                <a:latin typeface="KaiTi" panose="02010609060101010101" pitchFamily="49" charset="-122"/>
                <a:ea typeface="KaiTi" panose="02010609060101010101" pitchFamily="49" charset="-122"/>
              </a:rPr>
              <a:t>入細胞，完成</a:t>
            </a:r>
            <a:r>
              <a:rPr lang="zh-TW" altLang="en-US" sz="2600" b="1" dirty="0" smtClean="0">
                <a:latin typeface="KaiTi" panose="02010609060101010101" pitchFamily="49" charset="-122"/>
                <a:ea typeface="KaiTi" panose="02010609060101010101" pitchFamily="49" charset="-122"/>
              </a:rPr>
              <a:t>標記過程</a:t>
            </a:r>
            <a:endParaRPr lang="en-US" altLang="zh-TW" sz="2600" b="1" dirty="0">
              <a:latin typeface="KaiTi" panose="02010609060101010101" pitchFamily="49" charset="-122"/>
              <a:ea typeface="KaiTi" panose="02010609060101010101" pitchFamily="49" charset="-122"/>
            </a:endParaRPr>
          </a:p>
          <a:p>
            <a:pPr marL="868680" lvl="1" indent="-457200">
              <a:buFont typeface="+mj-lt"/>
              <a:buAutoNum type="arabicPeriod"/>
            </a:pPr>
            <a:r>
              <a:rPr lang="zh-TW" altLang="en-US" sz="2600" b="1" dirty="0" smtClean="0">
                <a:latin typeface="KaiTi" panose="02010609060101010101" pitchFamily="49" charset="-122"/>
                <a:ea typeface="KaiTi" panose="02010609060101010101" pitchFamily="49" charset="-122"/>
              </a:rPr>
              <a:t>簡單 －</a:t>
            </a:r>
            <a:r>
              <a:rPr lang="zh-TW" altLang="en-US" sz="2600" b="1" dirty="0">
                <a:latin typeface="KaiTi" panose="02010609060101010101" pitchFamily="49" charset="-122"/>
                <a:ea typeface="KaiTi" panose="02010609060101010101" pitchFamily="49" charset="-122"/>
              </a:rPr>
              <a:t>準確探測蛋白</a:t>
            </a:r>
            <a:r>
              <a:rPr lang="zh-TW" altLang="en-US" sz="2600" b="1" dirty="0" smtClean="0">
                <a:latin typeface="KaiTi" panose="02010609060101010101" pitchFamily="49" charset="-122"/>
                <a:ea typeface="KaiTi" panose="02010609060101010101" pitchFamily="49" charset="-122"/>
              </a:rPr>
              <a:t>位置，並不干擾其功能</a:t>
            </a:r>
            <a:endParaRPr lang="en-US" altLang="zh-TW" sz="2600" b="1" dirty="0" smtClean="0">
              <a:latin typeface="KaiTi" panose="02010609060101010101" pitchFamily="49" charset="-122"/>
              <a:ea typeface="KaiTi" panose="02010609060101010101" pitchFamily="49" charset="-122"/>
            </a:endParaRPr>
          </a:p>
          <a:p>
            <a:pPr marL="868680" lvl="1" indent="-457200">
              <a:buFont typeface="+mj-lt"/>
              <a:buAutoNum type="arabicPeriod"/>
            </a:pPr>
            <a:r>
              <a:rPr lang="zh-TW" altLang="en-US" sz="2600" b="1" dirty="0" smtClean="0">
                <a:latin typeface="KaiTi" panose="02010609060101010101" pitchFamily="49" charset="-122"/>
                <a:ea typeface="KaiTi" panose="02010609060101010101" pitchFamily="49" charset="-122"/>
              </a:rPr>
              <a:t>毒性</a:t>
            </a:r>
            <a:r>
              <a:rPr lang="zh-TW" altLang="en-US" sz="2600" b="1" dirty="0">
                <a:latin typeface="KaiTi" panose="02010609060101010101" pitchFamily="49" charset="-122"/>
                <a:ea typeface="KaiTi" panose="02010609060101010101" pitchFamily="49" charset="-122"/>
              </a:rPr>
              <a:t>極微 － 可應用於細菌、細胞及植物上</a:t>
            </a:r>
            <a:endParaRPr lang="en-US" altLang="zh-HK" sz="2600" b="1" dirty="0">
              <a:latin typeface="KaiTi" panose="02010609060101010101" pitchFamily="49" charset="-122"/>
              <a:ea typeface="KaiTi" panose="02010609060101010101" pitchFamily="49" charset="-122"/>
            </a:endParaRPr>
          </a:p>
          <a:p>
            <a:pPr marL="868680" lvl="1" indent="-457200">
              <a:buFont typeface="+mj-lt"/>
              <a:buAutoNum type="arabicPeriod"/>
            </a:pPr>
            <a:r>
              <a:rPr lang="zh-TW" altLang="en-US" sz="2600" b="1" dirty="0" smtClean="0">
                <a:latin typeface="KaiTi" panose="02010609060101010101" pitchFamily="49" charset="-122"/>
                <a:ea typeface="KaiTi" panose="02010609060101010101" pitchFamily="49" charset="-122"/>
              </a:rPr>
              <a:t>低成本 － 生產成分下降至現今技術的四分之一</a:t>
            </a:r>
            <a:endParaRPr lang="en-US" altLang="zh-TW" sz="2600" b="1" dirty="0">
              <a:latin typeface="KaiTi" panose="02010609060101010101" pitchFamily="49" charset="-122"/>
              <a:ea typeface="KaiTi" panose="02010609060101010101" pitchFamily="49" charset="-122"/>
            </a:endParaRPr>
          </a:p>
        </p:txBody>
      </p:sp>
      <p:pic>
        <p:nvPicPr>
          <p:cNvPr id="34" name="Picture 33"/>
          <p:cNvPicPr>
            <a:picLocks noChangeAspect="1"/>
          </p:cNvPicPr>
          <p:nvPr/>
        </p:nvPicPr>
        <p:blipFill>
          <a:blip r:embed="rId3"/>
          <a:stretch>
            <a:fillRect/>
          </a:stretch>
        </p:blipFill>
        <p:spPr>
          <a:xfrm>
            <a:off x="1403648" y="1268760"/>
            <a:ext cx="6016871" cy="2469888"/>
          </a:xfrm>
          <a:prstGeom prst="rect">
            <a:avLst/>
          </a:prstGeom>
        </p:spPr>
      </p:pic>
    </p:spTree>
    <p:extLst>
      <p:ext uri="{BB962C8B-B14F-4D97-AF65-F5344CB8AC3E}">
        <p14:creationId xmlns:p14="http://schemas.microsoft.com/office/powerpoint/2010/main" val="2219547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720080"/>
          </a:xfrm>
        </p:spPr>
        <p:txBody>
          <a:bodyPr>
            <a:noAutofit/>
          </a:bodyPr>
          <a:lstStyle/>
          <a:p>
            <a:r>
              <a:rPr lang="zh-TW" altLang="en-US" sz="6600" dirty="0" smtClean="0">
                <a:latin typeface="KaiTi" panose="02010609060101010101" pitchFamily="49" charset="-122"/>
                <a:ea typeface="KaiTi" panose="02010609060101010101" pitchFamily="49" charset="-122"/>
              </a:rPr>
              <a:t>高</a:t>
            </a:r>
            <a:r>
              <a:rPr lang="zh-TW" altLang="en-US" sz="6600" dirty="0">
                <a:latin typeface="KaiTi" panose="02010609060101010101" pitchFamily="49" charset="-122"/>
                <a:ea typeface="KaiTi" panose="02010609060101010101" pitchFamily="49" charset="-122"/>
              </a:rPr>
              <a:t>效、快速 </a:t>
            </a:r>
            <a:endParaRPr lang="zh-HK" altLang="en-US" sz="6600" dirty="0">
              <a:solidFill>
                <a:srgbClr val="7030A0"/>
              </a:solidFill>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323528" y="4509120"/>
            <a:ext cx="8229600" cy="1584176"/>
          </a:xfrm>
        </p:spPr>
        <p:txBody>
          <a:bodyPr>
            <a:normAutofit/>
          </a:bodyPr>
          <a:lstStyle/>
          <a:p>
            <a:pPr marL="114300" indent="0">
              <a:buNone/>
            </a:pPr>
            <a:r>
              <a:rPr lang="zh-TW" altLang="en-US" sz="2000" b="1" dirty="0">
                <a:solidFill>
                  <a:srgbClr val="2E38FC"/>
                </a:solidFill>
                <a:latin typeface="KaiTi" panose="02010609060101010101" pitchFamily="49" charset="-122"/>
                <a:ea typeface="KaiTi" panose="02010609060101010101" pitchFamily="49" charset="-122"/>
                <a:sym typeface="Wingdings 2" panose="05020102010507070707" pitchFamily="18" charset="2"/>
              </a:rPr>
              <a:t></a:t>
            </a:r>
            <a:r>
              <a:rPr lang="zh-TW" altLang="en-US" sz="2800" b="1" dirty="0" smtClean="0">
                <a:solidFill>
                  <a:srgbClr val="2E38FC"/>
                </a:solidFill>
                <a:latin typeface="KaiTi" panose="02010609060101010101" pitchFamily="49" charset="-122"/>
                <a:ea typeface="KaiTi" panose="02010609060101010101" pitchFamily="49" charset="-122"/>
                <a:sym typeface="Wingdings 2" panose="05020102010507070707" pitchFamily="18" charset="2"/>
              </a:rPr>
              <a:t> </a:t>
            </a:r>
            <a:r>
              <a:rPr lang="zh-TW" altLang="en-US" sz="2800" b="1" dirty="0" smtClean="0">
                <a:latin typeface="KaiTi" panose="02010609060101010101" pitchFamily="49" charset="-122"/>
                <a:ea typeface="KaiTi" panose="02010609060101010101" pitchFamily="49" charset="-122"/>
              </a:rPr>
              <a:t>成功進入癌細胞內標記蛋白</a:t>
            </a:r>
            <a:endParaRPr lang="en-US" altLang="zh-TW" sz="2800" b="1" dirty="0" smtClean="0">
              <a:latin typeface="KaiTi" panose="02010609060101010101" pitchFamily="49" charset="-122"/>
              <a:ea typeface="KaiTi" panose="02010609060101010101" pitchFamily="49" charset="-122"/>
            </a:endParaRPr>
          </a:p>
          <a:p>
            <a:pPr marL="114300" indent="0">
              <a:buNone/>
            </a:pPr>
            <a:r>
              <a:rPr lang="zh-TW" altLang="en-US" sz="2000" b="1" dirty="0" smtClean="0">
                <a:solidFill>
                  <a:srgbClr val="2E38FC"/>
                </a:solidFill>
                <a:latin typeface="KaiTi" panose="02010609060101010101" pitchFamily="49" charset="-122"/>
                <a:ea typeface="KaiTi" panose="02010609060101010101" pitchFamily="49" charset="-122"/>
                <a:sym typeface="Wingdings 2" panose="05020102010507070707" pitchFamily="18" charset="2"/>
              </a:rPr>
              <a:t></a:t>
            </a:r>
            <a:r>
              <a:rPr lang="zh-TW" altLang="en-US" sz="2800" b="1" dirty="0" smtClean="0">
                <a:solidFill>
                  <a:srgbClr val="2E38FC"/>
                </a:solidFill>
                <a:latin typeface="KaiTi" panose="02010609060101010101" pitchFamily="49" charset="-122"/>
                <a:ea typeface="KaiTi" panose="02010609060101010101" pitchFamily="49" charset="-122"/>
                <a:sym typeface="Wingdings 2" panose="05020102010507070707" pitchFamily="18" charset="2"/>
              </a:rPr>
              <a:t> </a:t>
            </a:r>
            <a:r>
              <a:rPr lang="zh-TW" altLang="en-US" sz="2800" b="1" dirty="0" smtClean="0">
                <a:latin typeface="KaiTi" panose="02010609060101010101" pitchFamily="49" charset="-122"/>
                <a:ea typeface="KaiTi" panose="02010609060101010101" pitchFamily="49" charset="-122"/>
              </a:rPr>
              <a:t>少於</a:t>
            </a:r>
            <a:r>
              <a:rPr lang="en-US" altLang="zh-TW" sz="2800" b="1" dirty="0" smtClean="0">
                <a:latin typeface="KaiTi" panose="02010609060101010101" pitchFamily="49" charset="-122"/>
                <a:ea typeface="KaiTi" panose="02010609060101010101" pitchFamily="49" charset="-122"/>
              </a:rPr>
              <a:t>5</a:t>
            </a:r>
            <a:r>
              <a:rPr lang="zh-TW" altLang="en-US" sz="2800" b="1" dirty="0" smtClean="0">
                <a:latin typeface="KaiTi" panose="02010609060101010101" pitchFamily="49" charset="-122"/>
                <a:ea typeface="KaiTi" panose="02010609060101010101" pitchFamily="49" charset="-122"/>
              </a:rPr>
              <a:t>分鐘內完成跨膜及</a:t>
            </a:r>
            <a:r>
              <a:rPr lang="zh-TW" altLang="en-US" sz="2800" b="1" dirty="0">
                <a:latin typeface="KaiTi" panose="02010609060101010101" pitchFamily="49" charset="-122"/>
                <a:ea typeface="KaiTi" panose="02010609060101010101" pitchFamily="49" charset="-122"/>
              </a:rPr>
              <a:t>標記</a:t>
            </a:r>
            <a:r>
              <a:rPr lang="zh-TW" altLang="en-US" sz="2800" b="1" dirty="0" smtClean="0">
                <a:latin typeface="KaiTi" panose="02010609060101010101" pitchFamily="49" charset="-122"/>
                <a:ea typeface="KaiTi" panose="02010609060101010101" pitchFamily="49" charset="-122"/>
              </a:rPr>
              <a:t>過程</a:t>
            </a:r>
            <a:endParaRPr lang="en-US" altLang="zh-TW" sz="2800" b="1" dirty="0" smtClean="0">
              <a:latin typeface="KaiTi" panose="02010609060101010101" pitchFamily="49" charset="-122"/>
              <a:ea typeface="KaiTi" panose="02010609060101010101" pitchFamily="49" charset="-122"/>
            </a:endParaRPr>
          </a:p>
          <a:p>
            <a:pPr marL="411480" lvl="1" indent="0">
              <a:buNone/>
            </a:pPr>
            <a:r>
              <a:rPr lang="zh-TW" altLang="en-US" b="1" dirty="0" smtClean="0">
                <a:solidFill>
                  <a:schemeClr val="accent5">
                    <a:lumMod val="75000"/>
                  </a:schemeClr>
                </a:solidFill>
                <a:latin typeface="KaiTi" panose="02010609060101010101" pitchFamily="49" charset="-122"/>
                <a:ea typeface="KaiTi" panose="02010609060101010101" pitchFamily="49" charset="-122"/>
                <a:sym typeface="Wingdings 2" panose="05020102010507070707" pitchFamily="18" charset="2"/>
              </a:rPr>
              <a:t></a:t>
            </a:r>
            <a:r>
              <a:rPr lang="zh-TW" altLang="en-US" sz="2800" b="1" dirty="0" smtClean="0">
                <a:solidFill>
                  <a:srgbClr val="2E38FC"/>
                </a:solidFill>
                <a:latin typeface="KaiTi" panose="02010609060101010101" pitchFamily="49" charset="-122"/>
                <a:ea typeface="KaiTi" panose="02010609060101010101" pitchFamily="49" charset="-122"/>
                <a:sym typeface="Wingdings 2" panose="05020102010507070707" pitchFamily="18" charset="2"/>
              </a:rPr>
              <a:t> </a:t>
            </a:r>
            <a:r>
              <a:rPr lang="zh-TW" altLang="en-US" sz="2800" b="1" dirty="0" smtClean="0">
                <a:latin typeface="KaiTi" panose="02010609060101010101" pitchFamily="49" charset="-122"/>
                <a:ea typeface="KaiTi" panose="02010609060101010101" pitchFamily="49" charset="-122"/>
              </a:rPr>
              <a:t>可追蹤細胞體內短暫或瞬間的生物反應</a:t>
            </a:r>
            <a:endParaRPr lang="en-US" altLang="zh-HK" sz="2800" b="1" dirty="0">
              <a:latin typeface="KaiTi" panose="02010609060101010101" pitchFamily="49" charset="-122"/>
              <a:ea typeface="KaiTi" panose="02010609060101010101" pitchFamily="49" charset="-122"/>
            </a:endParaRPr>
          </a:p>
        </p:txBody>
      </p:sp>
      <p:pic>
        <p:nvPicPr>
          <p:cNvPr id="6" name="Picture 5"/>
          <p:cNvPicPr>
            <a:picLocks noChangeAspect="1"/>
          </p:cNvPicPr>
          <p:nvPr/>
        </p:nvPicPr>
        <p:blipFill>
          <a:blip r:embed="rId3"/>
          <a:stretch>
            <a:fillRect/>
          </a:stretch>
        </p:blipFill>
        <p:spPr>
          <a:xfrm>
            <a:off x="35496" y="1844824"/>
            <a:ext cx="8844618" cy="2304256"/>
          </a:xfrm>
          <a:prstGeom prst="rect">
            <a:avLst/>
          </a:prstGeom>
        </p:spPr>
      </p:pic>
    </p:spTree>
    <p:extLst>
      <p:ext uri="{BB962C8B-B14F-4D97-AF65-F5344CB8AC3E}">
        <p14:creationId xmlns:p14="http://schemas.microsoft.com/office/powerpoint/2010/main" val="290155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5948" y="55827"/>
            <a:ext cx="1200128" cy="865319"/>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2"/>
          <a:srcRect l="2876" t="76724"/>
          <a:stretch/>
        </p:blipFill>
        <p:spPr>
          <a:xfrm>
            <a:off x="35496" y="3700805"/>
            <a:ext cx="8869654" cy="1800468"/>
          </a:xfrm>
          <a:prstGeom prst="rect">
            <a:avLst/>
          </a:prstGeom>
        </p:spPr>
      </p:pic>
      <p:grpSp>
        <p:nvGrpSpPr>
          <p:cNvPr id="10" name="Group 9"/>
          <p:cNvGrpSpPr/>
          <p:nvPr/>
        </p:nvGrpSpPr>
        <p:grpSpPr>
          <a:xfrm>
            <a:off x="1835696" y="682040"/>
            <a:ext cx="4899371" cy="3107000"/>
            <a:chOff x="1653415" y="1214253"/>
            <a:chExt cx="5458455" cy="3545015"/>
          </a:xfrm>
        </p:grpSpPr>
        <p:pic>
          <p:nvPicPr>
            <p:cNvPr id="8" name="Picture 7"/>
            <p:cNvPicPr>
              <a:picLocks noChangeAspect="1"/>
            </p:cNvPicPr>
            <p:nvPr/>
          </p:nvPicPr>
          <p:blipFill rotWithShape="1">
            <a:blip r:embed="rId2"/>
            <a:srcRect l="60787" t="32624" r="2586" b="42610"/>
            <a:stretch/>
          </p:blipFill>
          <p:spPr>
            <a:xfrm>
              <a:off x="1653415" y="1633094"/>
              <a:ext cx="5458455" cy="3126174"/>
            </a:xfrm>
            <a:prstGeom prst="rect">
              <a:avLst/>
            </a:prstGeom>
          </p:spPr>
        </p:pic>
        <p:sp>
          <p:nvSpPr>
            <p:cNvPr id="9" name="Rectangle 8"/>
            <p:cNvSpPr/>
            <p:nvPr/>
          </p:nvSpPr>
          <p:spPr>
            <a:xfrm>
              <a:off x="1751100" y="1214253"/>
              <a:ext cx="830571" cy="767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179512" y="260648"/>
            <a:ext cx="8191572" cy="661720"/>
          </a:xfrm>
          <a:prstGeom prst="rect">
            <a:avLst/>
          </a:prstGeom>
          <a:noFill/>
        </p:spPr>
        <p:txBody>
          <a:bodyPr wrap="square" rtlCol="0">
            <a:spAutoFit/>
          </a:bodyPr>
          <a:lstStyle/>
          <a:p>
            <a:r>
              <a:rPr lang="zh-TW" altLang="en-US" sz="3700" b="1" dirty="0" smtClean="0">
                <a:solidFill>
                  <a:srgbClr val="0000FF"/>
                </a:solidFill>
                <a:latin typeface="华文楷体"/>
                <a:ea typeface="华文楷体"/>
                <a:cs typeface="华文楷体"/>
              </a:rPr>
              <a:t>簡單</a:t>
            </a:r>
            <a:r>
              <a:rPr lang="zh-CN" altLang="en-US" sz="3700" b="1" dirty="0" smtClean="0">
                <a:solidFill>
                  <a:srgbClr val="0000FF"/>
                </a:solidFill>
                <a:latin typeface="华文楷体"/>
                <a:ea typeface="华文楷体"/>
                <a:cs typeface="华文楷体"/>
              </a:rPr>
              <a:t>、精準</a:t>
            </a:r>
            <a:endParaRPr lang="en-US" sz="3700" b="1" dirty="0">
              <a:solidFill>
                <a:srgbClr val="0000FF"/>
              </a:solidFill>
              <a:latin typeface="华文楷体"/>
              <a:ea typeface="华文楷体"/>
              <a:cs typeface="华文楷体"/>
            </a:endParaRPr>
          </a:p>
        </p:txBody>
      </p:sp>
      <p:sp>
        <p:nvSpPr>
          <p:cNvPr id="12" name="Content Placeholder 2"/>
          <p:cNvSpPr txBox="1">
            <a:spLocks/>
          </p:cNvSpPr>
          <p:nvPr/>
        </p:nvSpPr>
        <p:spPr>
          <a:xfrm>
            <a:off x="323528" y="5661248"/>
            <a:ext cx="8229600" cy="792088"/>
          </a:xfrm>
          <a:prstGeom prst="rect">
            <a:avLst/>
          </a:prstGeom>
        </p:spPr>
        <p:txBody>
          <a:bodyPr>
            <a:normAutofit/>
          </a:bodyPr>
          <a:lst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57200" indent="-457200">
              <a:buFont typeface="Arial"/>
              <a:buChar char="•"/>
            </a:pPr>
            <a:r>
              <a:rPr lang="zh-TW" altLang="en-US" sz="3200" b="1" dirty="0" smtClean="0">
                <a:solidFill>
                  <a:srgbClr val="000000"/>
                </a:solidFill>
                <a:latin typeface="KaiTi" panose="02010609060101010101" pitchFamily="49" charset="-122"/>
                <a:ea typeface="KaiTi" panose="02010609060101010101" pitchFamily="49" charset="-122"/>
              </a:rPr>
              <a:t>新型熒光探針能更精準探測蛋白</a:t>
            </a:r>
            <a:r>
              <a:rPr lang="zh-TW" altLang="en-US" sz="3200" b="1" dirty="0">
                <a:solidFill>
                  <a:srgbClr val="000000"/>
                </a:solidFill>
                <a:latin typeface="KaiTi" panose="02010609060101010101" pitchFamily="49" charset="-122"/>
                <a:ea typeface="KaiTi" panose="02010609060101010101" pitchFamily="49" charset="-122"/>
              </a:rPr>
              <a:t>位置</a:t>
            </a:r>
            <a:endParaRPr lang="en-US" sz="3200" b="1" dirty="0">
              <a:solidFill>
                <a:srgbClr val="0000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189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620000" cy="864096"/>
          </a:xfrm>
        </p:spPr>
        <p:txBody>
          <a:bodyPr>
            <a:noAutofit/>
          </a:bodyPr>
          <a:lstStyle/>
          <a:p>
            <a:r>
              <a:rPr lang="zh-CN" altLang="en-US" sz="5400" dirty="0">
                <a:latin typeface="KaiTi" panose="02010609060101010101" pitchFamily="49" charset="-122"/>
                <a:ea typeface="KaiTi" panose="02010609060101010101" pitchFamily="49" charset="-122"/>
              </a:rPr>
              <a:t>無毒</a:t>
            </a:r>
            <a:endParaRPr lang="zh-HK" altLang="en-US" sz="5400" b="1" dirty="0">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3"/>
          <a:stretch>
            <a:fillRect/>
          </a:stretch>
        </p:blipFill>
        <p:spPr>
          <a:xfrm>
            <a:off x="683568" y="1124744"/>
            <a:ext cx="7416824" cy="3759918"/>
          </a:xfrm>
          <a:prstGeom prst="rect">
            <a:avLst/>
          </a:prstGeom>
        </p:spPr>
      </p:pic>
      <p:sp>
        <p:nvSpPr>
          <p:cNvPr id="6" name="Content Placeholder 2"/>
          <p:cNvSpPr txBox="1">
            <a:spLocks/>
          </p:cNvSpPr>
          <p:nvPr/>
        </p:nvSpPr>
        <p:spPr>
          <a:xfrm>
            <a:off x="395536" y="5013176"/>
            <a:ext cx="8229600" cy="1584176"/>
          </a:xfrm>
          <a:prstGeom prst="rect">
            <a:avLst/>
          </a:prstGeom>
        </p:spPr>
        <p:txBody>
          <a:bodyPr>
            <a:normAutofit/>
          </a:bodyPr>
          <a:lstStyle>
            <a:lvl1pPr marL="342900" indent="-228600" algn="l" defTabSz="914400" rtl="0" eaLnBrk="1" latinLnBrk="0" hangingPunct="1">
              <a:spcBef>
                <a:spcPct val="20000"/>
              </a:spcBef>
              <a:buClr>
                <a:schemeClr val="bg2"/>
              </a:buClr>
              <a:buFont typeface="Arial" pitchFamily="34" charset="0"/>
              <a:buChar char="•"/>
              <a:defRPr sz="2200" kern="1200">
                <a:solidFill>
                  <a:schemeClr val="tx1"/>
                </a:solidFill>
                <a:latin typeface="华文楷体"/>
                <a:ea typeface="华文楷体"/>
                <a:cs typeface="华文楷体"/>
              </a:defRPr>
            </a:lvl1pPr>
            <a:lvl2pPr marL="64008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华文楷体"/>
                <a:ea typeface="华文楷体"/>
                <a:cs typeface="华文楷体"/>
              </a:defRPr>
            </a:lvl2pPr>
            <a:lvl3pPr marL="1005840" indent="-228600" algn="l" defTabSz="914400" rtl="0" eaLnBrk="1" latinLnBrk="0" hangingPunct="1">
              <a:spcBef>
                <a:spcPct val="20000"/>
              </a:spcBef>
              <a:buClr>
                <a:schemeClr val="accent6">
                  <a:lumMod val="60000"/>
                  <a:lumOff val="40000"/>
                </a:schemeClr>
              </a:buClr>
              <a:buFont typeface="Arial" pitchFamily="34" charset="0"/>
              <a:buChar char="•"/>
              <a:defRPr sz="1800" kern="1200">
                <a:solidFill>
                  <a:schemeClr val="tx1"/>
                </a:solidFill>
                <a:latin typeface="华文楷体"/>
                <a:ea typeface="华文楷体"/>
                <a:cs typeface="华文楷体"/>
              </a:defRPr>
            </a:lvl3pPr>
            <a:lvl4pPr marL="1280160" indent="-228600" algn="l" defTabSz="914400" rtl="0" eaLnBrk="1" latinLnBrk="0" hangingPunct="1">
              <a:spcBef>
                <a:spcPct val="20000"/>
              </a:spcBef>
              <a:buClr>
                <a:srgbClr val="12EB94"/>
              </a:buClr>
              <a:buFont typeface="Arial" pitchFamily="34" charset="0"/>
              <a:buChar char="•"/>
              <a:defRPr sz="1600" kern="1200">
                <a:solidFill>
                  <a:schemeClr val="tx1"/>
                </a:solidFill>
                <a:latin typeface="华文楷体"/>
                <a:ea typeface="华文楷体"/>
                <a:cs typeface="华文楷体"/>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华文楷体"/>
                <a:ea typeface="华文楷体"/>
                <a:cs typeface="华文楷体"/>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zh-TW" altLang="en-US" sz="3200" b="1" dirty="0" smtClean="0">
                <a:latin typeface="KaiTi" panose="02010609060101010101" pitchFamily="49" charset="-122"/>
                <a:ea typeface="KaiTi" panose="02010609060101010101" pitchFamily="49" charset="-122"/>
              </a:rPr>
              <a:t>新型螢光探針可被植物自然吸收</a:t>
            </a:r>
            <a:endParaRPr lang="en-US" altLang="zh-TW" sz="3200" b="1" dirty="0" smtClean="0">
              <a:latin typeface="KaiTi" panose="02010609060101010101" pitchFamily="49" charset="-122"/>
              <a:ea typeface="KaiTi" panose="02010609060101010101" pitchFamily="49" charset="-122"/>
            </a:endParaRPr>
          </a:p>
          <a:p>
            <a:r>
              <a:rPr lang="zh-TW" altLang="en-US" sz="3200" b="1" dirty="0" smtClean="0">
                <a:latin typeface="KaiTi" panose="02010609060101010101" pitchFamily="49" charset="-122"/>
                <a:ea typeface="KaiTi" panose="02010609060101010101" pitchFamily="49" charset="-122"/>
              </a:rPr>
              <a:t>不影響植物生長</a:t>
            </a:r>
            <a:endParaRPr lang="en-US" altLang="zh-HK" sz="3200" b="1"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5655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6982" cy="1143000"/>
          </a:xfrm>
        </p:spPr>
        <p:txBody>
          <a:bodyPr>
            <a:normAutofit/>
          </a:bodyPr>
          <a:lstStyle/>
          <a:p>
            <a:r>
              <a:rPr lang="zh-TW" altLang="en-US" sz="3600" dirty="0" smtClean="0">
                <a:latin typeface="KaiTi" panose="02010609060101010101" pitchFamily="49" charset="-122"/>
                <a:ea typeface="KaiTi" panose="02010609060101010101" pitchFamily="49" charset="-122"/>
              </a:rPr>
              <a:t>新型螢光探針的應用</a:t>
            </a:r>
            <a:endParaRPr lang="zh-HK" altLang="en-US" sz="3600" dirty="0">
              <a:latin typeface="KaiTi" panose="02010609060101010101" pitchFamily="49" charset="-122"/>
              <a:ea typeface="KaiTi" panose="02010609060101010101" pitchFamily="49" charset="-122"/>
            </a:endParaRPr>
          </a:p>
        </p:txBody>
      </p:sp>
      <p:sp>
        <p:nvSpPr>
          <p:cNvPr id="3" name="Content Placeholder 2"/>
          <p:cNvSpPr>
            <a:spLocks noGrp="1"/>
          </p:cNvSpPr>
          <p:nvPr>
            <p:ph sz="half" idx="1"/>
          </p:nvPr>
        </p:nvSpPr>
        <p:spPr>
          <a:xfrm>
            <a:off x="230189" y="980728"/>
            <a:ext cx="8806306" cy="936105"/>
          </a:xfrm>
        </p:spPr>
        <p:txBody>
          <a:bodyPr>
            <a:normAutofit/>
          </a:bodyPr>
          <a:lstStyle/>
          <a:p>
            <a:endParaRPr lang="en-US" altLang="zh-HK" dirty="0"/>
          </a:p>
          <a:p>
            <a:endParaRPr lang="en-US" altLang="zh-HK" dirty="0" smtClean="0"/>
          </a:p>
          <a:p>
            <a:endParaRPr lang="en-US" altLang="zh-HK" dirty="0"/>
          </a:p>
          <a:p>
            <a:endParaRPr lang="en-US" altLang="zh-HK" dirty="0" smtClean="0"/>
          </a:p>
          <a:p>
            <a:endParaRPr lang="en-US" altLang="zh-HK" dirty="0"/>
          </a:p>
          <a:p>
            <a:endParaRPr lang="en-US" altLang="zh-HK" dirty="0" smtClean="0"/>
          </a:p>
          <a:p>
            <a:endParaRPr lang="en-US" altLang="zh-HK" dirty="0"/>
          </a:p>
          <a:p>
            <a:endParaRPr lang="en-US" altLang="zh-HK" dirty="0" smtClean="0"/>
          </a:p>
        </p:txBody>
      </p:sp>
      <p:sp>
        <p:nvSpPr>
          <p:cNvPr id="8" name="Content Placeholder 2"/>
          <p:cNvSpPr>
            <a:spLocks noGrp="1"/>
          </p:cNvSpPr>
          <p:nvPr>
            <p:ph idx="1"/>
          </p:nvPr>
        </p:nvSpPr>
        <p:spPr>
          <a:xfrm>
            <a:off x="323528" y="1628800"/>
            <a:ext cx="8424936" cy="4464496"/>
          </a:xfrm>
        </p:spPr>
        <p:txBody>
          <a:bodyPr>
            <a:normAutofit/>
          </a:bodyPr>
          <a:lstStyle/>
          <a:p>
            <a:pPr marL="628650" indent="-514350">
              <a:buFont typeface="+mj-lt"/>
              <a:buAutoNum type="arabicPeriod"/>
            </a:pPr>
            <a:r>
              <a:rPr lang="zh-TW" altLang="en-US" sz="3600" b="1" dirty="0" smtClean="0">
                <a:latin typeface="KaiTi" panose="02010609060101010101" pitchFamily="49" charset="-122"/>
                <a:ea typeface="KaiTi" panose="02010609060101010101" pitchFamily="49" charset="-122"/>
              </a:rPr>
              <a:t>新藥物的研發</a:t>
            </a:r>
            <a:endParaRPr lang="en-US" altLang="zh-TW" sz="36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 追蹤病菌在感染過程中的蛋白活動變化</a:t>
            </a:r>
            <a:endParaRPr lang="en-US" altLang="zh-TW" sz="32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 偵測藥物及其標靶蛋白在細胞體內的反應</a:t>
            </a:r>
            <a:endParaRPr lang="en-US" altLang="zh-TW" sz="3200" b="1" dirty="0" smtClean="0">
              <a:latin typeface="KaiTi" panose="02010609060101010101" pitchFamily="49" charset="-122"/>
              <a:ea typeface="KaiTi" panose="02010609060101010101" pitchFamily="49" charset="-122"/>
            </a:endParaRPr>
          </a:p>
          <a:p>
            <a:pPr lvl="1"/>
            <a:endParaRPr lang="en-US" altLang="zh-TW" sz="3200" b="1" dirty="0" smtClean="0">
              <a:latin typeface="KaiTi" panose="02010609060101010101" pitchFamily="49" charset="-122"/>
              <a:ea typeface="KaiTi" panose="02010609060101010101" pitchFamily="49" charset="-122"/>
            </a:endParaRPr>
          </a:p>
          <a:p>
            <a:pPr marL="628650" indent="-514350">
              <a:buFont typeface="+mj-lt"/>
              <a:buAutoNum type="arabicPeriod"/>
            </a:pPr>
            <a:r>
              <a:rPr lang="zh-TW" altLang="en-US" sz="3600" b="1" dirty="0" smtClean="0">
                <a:latin typeface="KaiTi" panose="02010609060101010101" pitchFamily="49" charset="-122"/>
                <a:ea typeface="KaiTi" panose="02010609060101010101" pitchFamily="49" charset="-122"/>
              </a:rPr>
              <a:t>潛質幫助農產品品種的改良</a:t>
            </a:r>
            <a:endParaRPr lang="en-US" altLang="zh-TW" sz="36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促進以基因改造方法來提升植物抵抗惡劣 環境的能力</a:t>
            </a:r>
            <a:endParaRPr lang="en-US" altLang="zh-HK" sz="3200" b="1"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84897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7620000" cy="1143000"/>
          </a:xfrm>
        </p:spPr>
        <p:txBody>
          <a:bodyPr/>
          <a:lstStyle/>
          <a:p>
            <a:r>
              <a:rPr lang="zh-TW" altLang="en-US" sz="3700" dirty="0" smtClean="0">
                <a:latin typeface="KaiTi" panose="02010609060101010101" pitchFamily="49" charset="-122"/>
                <a:ea typeface="KaiTi" panose="02010609060101010101" pitchFamily="49" charset="-122"/>
              </a:rPr>
              <a:t>應用</a:t>
            </a:r>
            <a:r>
              <a:rPr lang="en-US" altLang="zh-TW" sz="3700" dirty="0" smtClean="0">
                <a:latin typeface="KaiTi" panose="02010609060101010101" pitchFamily="49" charset="-122"/>
                <a:ea typeface="KaiTi" panose="02010609060101010101" pitchFamily="49" charset="-122"/>
              </a:rPr>
              <a:t>1</a:t>
            </a:r>
            <a:r>
              <a:rPr lang="zh-TW" altLang="en-US" sz="3700" dirty="0" smtClean="0">
                <a:latin typeface="KaiTi" panose="02010609060101010101" pitchFamily="49" charset="-122"/>
                <a:ea typeface="KaiTi" panose="02010609060101010101" pitchFamily="49" charset="-122"/>
              </a:rPr>
              <a:t>：</a:t>
            </a:r>
            <a:r>
              <a:rPr lang="zh-TW" altLang="en-US" sz="3700" dirty="0">
                <a:latin typeface="KaiTi" panose="02010609060101010101" pitchFamily="49" charset="-122"/>
                <a:ea typeface="KaiTi" panose="02010609060101010101" pitchFamily="49" charset="-122"/>
              </a:rPr>
              <a:t>新藥</a:t>
            </a:r>
            <a:r>
              <a:rPr lang="zh-TW" altLang="en-US" sz="3700" dirty="0" smtClean="0">
                <a:latin typeface="KaiTi" panose="02010609060101010101" pitchFamily="49" charset="-122"/>
                <a:ea typeface="KaiTi" panose="02010609060101010101" pitchFamily="49" charset="-122"/>
              </a:rPr>
              <a:t>物的研發</a:t>
            </a:r>
            <a:endParaRPr lang="en-US" sz="3700"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a:xfrm>
            <a:off x="457200" y="1600200"/>
            <a:ext cx="8219256" cy="4800600"/>
          </a:xfrm>
        </p:spPr>
        <p:txBody>
          <a:bodyPr>
            <a:normAutofit/>
          </a:bodyPr>
          <a:lstStyle/>
          <a:p>
            <a:pPr marL="114300" indent="0">
              <a:buNone/>
            </a:pPr>
            <a:r>
              <a:rPr lang="zh-TW" altLang="en-US" sz="3200" b="1" dirty="0" smtClean="0">
                <a:latin typeface="KaiTi" panose="02010609060101010101" pitchFamily="49" charset="-122"/>
                <a:ea typeface="KaiTi" panose="02010609060101010101" pitchFamily="49" charset="-122"/>
              </a:rPr>
              <a:t>優點：準確地在原位上觀察及了解蛋白功能</a:t>
            </a:r>
            <a:endParaRPr lang="en-US" altLang="zh-TW" sz="3200" b="1" dirty="0" smtClean="0">
              <a:latin typeface="KaiTi" panose="02010609060101010101" pitchFamily="49" charset="-122"/>
              <a:ea typeface="KaiTi" panose="02010609060101010101" pitchFamily="49" charset="-122"/>
            </a:endParaRPr>
          </a:p>
          <a:p>
            <a:endParaRPr lang="en-US" altLang="zh-TW" sz="3200" b="1" dirty="0">
              <a:latin typeface="KaiTi" panose="02010609060101010101" pitchFamily="49" charset="-122"/>
              <a:ea typeface="KaiTi" panose="02010609060101010101" pitchFamily="49" charset="-122"/>
            </a:endParaRPr>
          </a:p>
          <a:p>
            <a:r>
              <a:rPr lang="zh-TW" altLang="en-US" sz="3200" b="1" dirty="0" smtClean="0">
                <a:latin typeface="KaiTi" panose="02010609060101010101" pitchFamily="49" charset="-122"/>
                <a:ea typeface="KaiTi" panose="02010609060101010101" pitchFamily="49" charset="-122"/>
              </a:rPr>
              <a:t>標靶蛋白？</a:t>
            </a:r>
            <a:endParaRPr lang="en-US" altLang="zh-TW" sz="3200" b="1" dirty="0" smtClean="0">
              <a:latin typeface="KaiTi" panose="02010609060101010101" pitchFamily="49" charset="-122"/>
              <a:ea typeface="KaiTi" panose="02010609060101010101" pitchFamily="49" charset="-122"/>
            </a:endParaRPr>
          </a:p>
          <a:p>
            <a:r>
              <a:rPr lang="zh-TW" altLang="en-US" sz="3200" b="1" dirty="0" smtClean="0">
                <a:latin typeface="KaiTi" panose="02010609060101010101" pitchFamily="49" charset="-122"/>
                <a:ea typeface="KaiTi" panose="02010609060101010101" pitchFamily="49" charset="-122"/>
              </a:rPr>
              <a:t>促進／抑制細胞製造標靶蛋白？</a:t>
            </a:r>
            <a:endParaRPr lang="en-US" altLang="zh-TW" sz="3200" b="1" dirty="0" smtClean="0">
              <a:latin typeface="KaiTi" panose="02010609060101010101" pitchFamily="49" charset="-122"/>
              <a:ea typeface="KaiTi" panose="02010609060101010101" pitchFamily="49" charset="-122"/>
            </a:endParaRPr>
          </a:p>
          <a:p>
            <a:r>
              <a:rPr lang="zh-TW" altLang="en-US" sz="3200" b="1" dirty="0" smtClean="0">
                <a:latin typeface="KaiTi" panose="02010609060101010101" pitchFamily="49" charset="-122"/>
                <a:ea typeface="KaiTi" panose="02010609060101010101" pitchFamily="49" charset="-122"/>
              </a:rPr>
              <a:t>引致標靶蛋白在細胞內轉移位置？</a:t>
            </a:r>
            <a:endParaRPr lang="en-US" altLang="zh-TW" sz="32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標靶蛋白與其他生物分子的互動</a:t>
            </a:r>
            <a:endParaRPr lang="en-US" altLang="zh-TW" sz="32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標靶蛋白功能上的改變</a:t>
            </a:r>
            <a:endParaRPr lang="en-US" altLang="zh-TW" sz="3200" b="1" dirty="0" smtClean="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059094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88640"/>
            <a:ext cx="8291264" cy="1080120"/>
          </a:xfrm>
        </p:spPr>
        <p:txBody>
          <a:bodyPr/>
          <a:lstStyle/>
          <a:p>
            <a:r>
              <a:rPr lang="zh-TW" altLang="en-US" sz="3700" dirty="0" smtClean="0">
                <a:latin typeface="KaiTi" panose="02010609060101010101" pitchFamily="49" charset="-122"/>
                <a:ea typeface="KaiTi" panose="02010609060101010101" pitchFamily="49" charset="-122"/>
              </a:rPr>
              <a:t>應用</a:t>
            </a:r>
            <a:r>
              <a:rPr lang="en-US" altLang="zh-TW" sz="3700" dirty="0" smtClean="0">
                <a:latin typeface="KaiTi" panose="02010609060101010101" pitchFamily="49" charset="-122"/>
                <a:ea typeface="KaiTi" panose="02010609060101010101" pitchFamily="49" charset="-122"/>
              </a:rPr>
              <a:t>2</a:t>
            </a:r>
            <a:r>
              <a:rPr lang="zh-TW" altLang="en-US" sz="3700" dirty="0" smtClean="0">
                <a:latin typeface="KaiTi" panose="02010609060101010101" pitchFamily="49" charset="-122"/>
                <a:ea typeface="KaiTi" panose="02010609060101010101" pitchFamily="49" charset="-122"/>
              </a:rPr>
              <a:t>：</a:t>
            </a:r>
            <a:r>
              <a:rPr lang="zh-TW" altLang="en-US" sz="3700" dirty="0">
                <a:latin typeface="KaiTi" panose="02010609060101010101" pitchFamily="49" charset="-122"/>
                <a:ea typeface="KaiTi" panose="02010609060101010101" pitchFamily="49" charset="-122"/>
              </a:rPr>
              <a:t>潛質幫助農產品品種的</a:t>
            </a:r>
            <a:r>
              <a:rPr lang="zh-TW" altLang="en-US" sz="3700" dirty="0" smtClean="0">
                <a:latin typeface="KaiTi" panose="02010609060101010101" pitchFamily="49" charset="-122"/>
                <a:ea typeface="KaiTi" panose="02010609060101010101" pitchFamily="49" charset="-122"/>
              </a:rPr>
              <a:t>改良</a:t>
            </a:r>
            <a:endParaRPr lang="en-US" sz="3700" dirty="0">
              <a:latin typeface="KaiTi" panose="02010609060101010101" pitchFamily="49" charset="-122"/>
              <a:ea typeface="KaiTi" panose="02010609060101010101" pitchFamily="49" charset="-122"/>
            </a:endParaRPr>
          </a:p>
        </p:txBody>
      </p:sp>
      <p:sp>
        <p:nvSpPr>
          <p:cNvPr id="6" name="Content Placeholder 5"/>
          <p:cNvSpPr>
            <a:spLocks noGrp="1"/>
          </p:cNvSpPr>
          <p:nvPr>
            <p:ph idx="1"/>
          </p:nvPr>
        </p:nvSpPr>
        <p:spPr/>
        <p:txBody>
          <a:bodyPr>
            <a:normAutofit/>
          </a:bodyPr>
          <a:lstStyle/>
          <a:p>
            <a:pPr marL="114300" indent="0">
              <a:buNone/>
            </a:pPr>
            <a:r>
              <a:rPr lang="zh-TW" altLang="en-US" sz="3200" b="1" dirty="0" smtClean="0">
                <a:latin typeface="KaiTi" panose="02010609060101010101" pitchFamily="49" charset="-122"/>
                <a:ea typeface="KaiTi" panose="02010609060101010101" pitchFamily="49" charset="-122"/>
              </a:rPr>
              <a:t>優點：</a:t>
            </a:r>
            <a:r>
              <a:rPr lang="zh-TW" altLang="en-US" sz="3200" b="1" dirty="0">
                <a:latin typeface="KaiTi" panose="02010609060101010101" pitchFamily="49" charset="-122"/>
                <a:ea typeface="KaiTi" panose="02010609060101010101" pitchFamily="49" charset="-122"/>
              </a:rPr>
              <a:t>毒性</a:t>
            </a:r>
            <a:r>
              <a:rPr lang="zh-TW" altLang="en-US" sz="3200" b="1" dirty="0" smtClean="0">
                <a:latin typeface="KaiTi" panose="02010609060101010101" pitchFamily="49" charset="-122"/>
                <a:ea typeface="KaiTi" panose="02010609060101010101" pitchFamily="49" charset="-122"/>
              </a:rPr>
              <a:t>極微，不影響植物生長</a:t>
            </a:r>
            <a:endParaRPr lang="en-US" altLang="zh-TW" sz="3200" b="1" dirty="0" smtClean="0">
              <a:latin typeface="KaiTi" panose="02010609060101010101" pitchFamily="49" charset="-122"/>
              <a:ea typeface="KaiTi" panose="02010609060101010101" pitchFamily="49" charset="-122"/>
            </a:endParaRPr>
          </a:p>
          <a:p>
            <a:pPr marL="114300" indent="0">
              <a:buNone/>
            </a:pPr>
            <a:endParaRPr lang="en-US" altLang="zh-TW" sz="3200" b="1" dirty="0">
              <a:latin typeface="KaiTi" panose="02010609060101010101" pitchFamily="49" charset="-122"/>
              <a:ea typeface="KaiTi" panose="02010609060101010101" pitchFamily="49" charset="-122"/>
            </a:endParaRPr>
          </a:p>
          <a:p>
            <a:r>
              <a:rPr lang="zh-TW" altLang="en-US" sz="3400" b="1" dirty="0" smtClean="0">
                <a:latin typeface="KaiTi" panose="02010609060101010101" pitchFamily="49" charset="-122"/>
                <a:ea typeface="KaiTi" panose="02010609060101010101" pitchFamily="49" charset="-122"/>
              </a:rPr>
              <a:t> 促進植物修復技術的研發</a:t>
            </a:r>
            <a:endParaRPr lang="en-US" altLang="zh-TW" sz="34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 抵抗害蟲或細菌等病原體</a:t>
            </a:r>
            <a:endParaRPr lang="en-US" altLang="zh-TW" sz="32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 抵抗惡劣天氣：如低溫等</a:t>
            </a:r>
            <a:endParaRPr lang="en-US" altLang="zh-TW" sz="3200" b="1" dirty="0" smtClean="0">
              <a:latin typeface="KaiTi" panose="02010609060101010101" pitchFamily="49" charset="-122"/>
              <a:ea typeface="KaiTi" panose="02010609060101010101" pitchFamily="49" charset="-122"/>
            </a:endParaRPr>
          </a:p>
          <a:p>
            <a:pPr lvl="1"/>
            <a:r>
              <a:rPr lang="zh-TW" altLang="en-US" sz="3200" b="1" dirty="0" smtClean="0">
                <a:latin typeface="KaiTi" panose="02010609060101010101" pitchFamily="49" charset="-122"/>
                <a:ea typeface="KaiTi" panose="02010609060101010101" pitchFamily="49" charset="-122"/>
              </a:rPr>
              <a:t> 抵抗重金屬環境</a:t>
            </a:r>
            <a:endParaRPr lang="en-US" altLang="zh-TW" sz="3200" b="1" dirty="0" smtClean="0">
              <a:latin typeface="KaiTi" panose="02010609060101010101" pitchFamily="49" charset="-122"/>
              <a:ea typeface="KaiTi" panose="02010609060101010101" pitchFamily="49" charset="-122"/>
            </a:endParaRPr>
          </a:p>
          <a:p>
            <a:pPr lvl="1"/>
            <a:endParaRPr lang="en-US" altLang="zh-TW" sz="3200" b="1" dirty="0" smtClean="0">
              <a:latin typeface="KaiTi" panose="02010609060101010101" pitchFamily="49" charset="-122"/>
              <a:ea typeface="KaiTi" panose="02010609060101010101" pitchFamily="49" charset="-122"/>
            </a:endParaRPr>
          </a:p>
          <a:p>
            <a:endParaRPr lang="en-US" sz="3200" b="1"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127647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noFill/>
      </a:spPr>
      <a:bodyPr rtlCol="0" anchor="ctr"/>
      <a:lstStyle>
        <a:defPPr algn="ctr">
          <a:defRPr/>
        </a:defPPr>
      </a:lstStyle>
      <a:style>
        <a:lnRef idx="2">
          <a:schemeClr val="accent4"/>
        </a:lnRef>
        <a:fillRef idx="1">
          <a:schemeClr val="lt1"/>
        </a:fillRef>
        <a:effectRef idx="0">
          <a:schemeClr val="accent4"/>
        </a:effectRef>
        <a:fontRef idx="minor">
          <a:schemeClr val="dk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4765</TotalTime>
  <Words>463</Words>
  <Application>Microsoft Office PowerPoint</Application>
  <PresentationFormat>如螢幕大小 (4:3)</PresentationFormat>
  <Paragraphs>67</Paragraphs>
  <Slides>11</Slides>
  <Notes>7</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Default Theme</vt:lpstr>
      <vt:lpstr>PowerPoint 簡報</vt:lpstr>
      <vt:lpstr>螢光蛋白技術：看見細胞內部</vt:lpstr>
      <vt:lpstr>港大化學系新突破：新型小分子螢光探針</vt:lpstr>
      <vt:lpstr>高效、快速 </vt:lpstr>
      <vt:lpstr>PowerPoint 簡報</vt:lpstr>
      <vt:lpstr>無毒</vt:lpstr>
      <vt:lpstr>新型螢光探針的應用</vt:lpstr>
      <vt:lpstr>應用1：新藥物的研發</vt:lpstr>
      <vt:lpstr>應用2：潛質幫助農產品品種的改良</vt:lpstr>
      <vt:lpstr>新型螢光探針迅速被受關注</vt:lpstr>
      <vt:lpstr>跨學科研究團隊 </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China</dc:creator>
  <cp:lastModifiedBy>HKU</cp:lastModifiedBy>
  <cp:revision>172</cp:revision>
  <dcterms:created xsi:type="dcterms:W3CDTF">2013-10-18T07:38:25Z</dcterms:created>
  <dcterms:modified xsi:type="dcterms:W3CDTF">2015-03-17T09:24:09Z</dcterms:modified>
</cp:coreProperties>
</file>